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Roboto"/>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bold.fntdata"/><Relationship Id="rId12"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Italic.fntdata"/><Relationship Id="rId14"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3e0750b920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g23e0750b920_2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3e0750b920_2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g23e0750b920_2_8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3e0750b920_2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g23e0750b920_2_8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3e0750b920_2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g23e0750b920_2_9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3e0750b920_2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g23e0750b920_2_9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3e0750b920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3e0750b920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1" name="Shape 81"/>
        <p:cNvGrpSpPr/>
        <p:nvPr/>
      </p:nvGrpSpPr>
      <p:grpSpPr>
        <a:xfrm>
          <a:off x="0" y="0"/>
          <a:ext cx="0" cy="0"/>
          <a:chOff x="0" y="0"/>
          <a:chExt cx="0" cy="0"/>
        </a:xfrm>
      </p:grpSpPr>
      <p:sp>
        <p:nvSpPr>
          <p:cNvPr id="82" name="Google Shape;82;p1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 name="Google Shape;83;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1200"/>
              </a:spcBef>
              <a:spcAft>
                <a:spcPts val="0"/>
              </a:spcAft>
              <a:buClr>
                <a:schemeClr val="dk1"/>
              </a:buClr>
              <a:buSzPts val="1400"/>
              <a:buChar char="○"/>
              <a:defRPr/>
            </a:lvl2pPr>
            <a:lvl3pPr indent="-317500" lvl="2" marL="1371600" rtl="0" algn="l">
              <a:lnSpc>
                <a:spcPct val="90000"/>
              </a:lnSpc>
              <a:spcBef>
                <a:spcPts val="1200"/>
              </a:spcBef>
              <a:spcAft>
                <a:spcPts val="0"/>
              </a:spcAft>
              <a:buClr>
                <a:schemeClr val="dk1"/>
              </a:buClr>
              <a:buSzPts val="1400"/>
              <a:buChar char="■"/>
              <a:defRPr/>
            </a:lvl3pPr>
            <a:lvl4pPr indent="-317500" lvl="3" marL="1828800" rtl="0" algn="l">
              <a:lnSpc>
                <a:spcPct val="90000"/>
              </a:lnSpc>
              <a:spcBef>
                <a:spcPts val="1200"/>
              </a:spcBef>
              <a:spcAft>
                <a:spcPts val="0"/>
              </a:spcAft>
              <a:buClr>
                <a:schemeClr val="dk1"/>
              </a:buClr>
              <a:buSzPts val="1400"/>
              <a:buChar char="●"/>
              <a:defRPr/>
            </a:lvl4pPr>
            <a:lvl5pPr indent="-317500" lvl="4" marL="2286000" rtl="0" algn="l">
              <a:lnSpc>
                <a:spcPct val="90000"/>
              </a:lnSpc>
              <a:spcBef>
                <a:spcPts val="1200"/>
              </a:spcBef>
              <a:spcAft>
                <a:spcPts val="0"/>
              </a:spcAft>
              <a:buClr>
                <a:schemeClr val="dk1"/>
              </a:buClr>
              <a:buSzPts val="1400"/>
              <a:buChar char="○"/>
              <a:defRPr/>
            </a:lvl5pPr>
            <a:lvl6pPr indent="-317500" lvl="5" marL="2743200" rtl="0" algn="l">
              <a:lnSpc>
                <a:spcPct val="90000"/>
              </a:lnSpc>
              <a:spcBef>
                <a:spcPts val="1200"/>
              </a:spcBef>
              <a:spcAft>
                <a:spcPts val="0"/>
              </a:spcAft>
              <a:buClr>
                <a:schemeClr val="dk1"/>
              </a:buClr>
              <a:buSzPts val="1400"/>
              <a:buChar char="■"/>
              <a:defRPr/>
            </a:lvl6pPr>
            <a:lvl7pPr indent="-317500" lvl="6" marL="3200400" rtl="0" algn="l">
              <a:lnSpc>
                <a:spcPct val="90000"/>
              </a:lnSpc>
              <a:spcBef>
                <a:spcPts val="1200"/>
              </a:spcBef>
              <a:spcAft>
                <a:spcPts val="0"/>
              </a:spcAft>
              <a:buClr>
                <a:schemeClr val="dk1"/>
              </a:buClr>
              <a:buSzPts val="1400"/>
              <a:buChar char="●"/>
              <a:defRPr/>
            </a:lvl7pPr>
            <a:lvl8pPr indent="-317500" lvl="7" marL="3657600" rtl="0" algn="l">
              <a:lnSpc>
                <a:spcPct val="90000"/>
              </a:lnSpc>
              <a:spcBef>
                <a:spcPts val="1200"/>
              </a:spcBef>
              <a:spcAft>
                <a:spcPts val="0"/>
              </a:spcAft>
              <a:buClr>
                <a:schemeClr val="dk1"/>
              </a:buClr>
              <a:buSzPts val="1400"/>
              <a:buChar char="○"/>
              <a:defRPr/>
            </a:lvl8pPr>
            <a:lvl9pPr indent="-317500" lvl="8" marL="4114800" rtl="0" algn="l">
              <a:lnSpc>
                <a:spcPct val="90000"/>
              </a:lnSpc>
              <a:spcBef>
                <a:spcPts val="1200"/>
              </a:spcBef>
              <a:spcAft>
                <a:spcPts val="1200"/>
              </a:spcAft>
              <a:buClr>
                <a:schemeClr val="dk1"/>
              </a:buClr>
              <a:buSzPts val="1400"/>
              <a:buChar char="■"/>
              <a:defRPr/>
            </a:lvl9pPr>
          </a:lstStyle>
          <a:p/>
        </p:txBody>
      </p:sp>
      <p:sp>
        <p:nvSpPr>
          <p:cNvPr id="84" name="Google Shape;84;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5" name="Google Shape;85;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6" name="Google Shape;86;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hyperlink" Target="https://www.ers.usda.gov/webdocs/DataFiles/53736/FoodImports.xlsx?v=6083.3"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ctrTitle"/>
          </p:nvPr>
        </p:nvSpPr>
        <p:spPr>
          <a:xfrm>
            <a:off x="598075" y="3010472"/>
            <a:ext cx="8222100" cy="838800"/>
          </a:xfrm>
          <a:prstGeom prst="rect">
            <a:avLst/>
          </a:prstGeom>
          <a:noFill/>
          <a:ln>
            <a:noFill/>
          </a:ln>
        </p:spPr>
        <p:txBody>
          <a:bodyPr anchorCtr="0" anchor="b" bIns="34275" lIns="68575" spcFirstLastPara="1" rIns="68575" wrap="square" tIns="34275">
            <a:normAutofit fontScale="90000"/>
          </a:bodyPr>
          <a:lstStyle/>
          <a:p>
            <a:pPr indent="0" lvl="0" marL="0" rtl="0" algn="ctr">
              <a:lnSpc>
                <a:spcPct val="90000"/>
              </a:lnSpc>
              <a:spcBef>
                <a:spcPts val="0"/>
              </a:spcBef>
              <a:spcAft>
                <a:spcPts val="0"/>
              </a:spcAft>
              <a:buClr>
                <a:schemeClr val="dk1"/>
              </a:buClr>
              <a:buSzPct val="107142"/>
              <a:buFont typeface="Calibri"/>
              <a:buNone/>
            </a:pPr>
            <a:r>
              <a:rPr lang="en"/>
              <a:t>Relationships between U.S. Food Imports in 2022</a:t>
            </a:r>
            <a:endParaRPr/>
          </a:p>
        </p:txBody>
      </p:sp>
      <p:sp>
        <p:nvSpPr>
          <p:cNvPr id="92" name="Google Shape;92;p14"/>
          <p:cNvSpPr txBox="1"/>
          <p:nvPr>
            <p:ph idx="1" type="subTitle"/>
          </p:nvPr>
        </p:nvSpPr>
        <p:spPr>
          <a:xfrm>
            <a:off x="598076" y="4287988"/>
            <a:ext cx="8222100" cy="432900"/>
          </a:xfrm>
          <a:prstGeom prst="rect">
            <a:avLst/>
          </a:prstGeom>
          <a:noFill/>
          <a:ln>
            <a:noFill/>
          </a:ln>
        </p:spPr>
        <p:txBody>
          <a:bodyPr anchorCtr="0" anchor="t" bIns="34275" lIns="68575" spcFirstLastPara="1" rIns="68575" wrap="square" tIns="34275">
            <a:noAutofit/>
          </a:bodyPr>
          <a:lstStyle/>
          <a:p>
            <a:pPr indent="0" lvl="0" marL="0" rtl="0" algn="ctr">
              <a:lnSpc>
                <a:spcPct val="70000"/>
              </a:lnSpc>
              <a:spcBef>
                <a:spcPts val="0"/>
              </a:spcBef>
              <a:spcAft>
                <a:spcPts val="0"/>
              </a:spcAft>
              <a:buClr>
                <a:schemeClr val="dk1"/>
              </a:buClr>
              <a:buSzPts val="450"/>
              <a:buNone/>
            </a:pPr>
            <a:r>
              <a:rPr lang="en" sz="1325"/>
              <a:t>Daniel Brilliant</a:t>
            </a:r>
            <a:endParaRPr sz="1325"/>
          </a:p>
          <a:p>
            <a:pPr indent="0" lvl="0" marL="0" rtl="0" algn="ctr">
              <a:lnSpc>
                <a:spcPct val="70000"/>
              </a:lnSpc>
              <a:spcBef>
                <a:spcPts val="800"/>
              </a:spcBef>
              <a:spcAft>
                <a:spcPts val="0"/>
              </a:spcAft>
              <a:buClr>
                <a:schemeClr val="dk1"/>
              </a:buClr>
              <a:buSzPts val="450"/>
              <a:buNone/>
            </a:pPr>
            <a:r>
              <a:t/>
            </a:r>
            <a:endParaRPr sz="1325"/>
          </a:p>
          <a:p>
            <a:pPr indent="0" lvl="0" marL="0" rtl="0" algn="ctr">
              <a:lnSpc>
                <a:spcPct val="70000"/>
              </a:lnSpc>
              <a:spcBef>
                <a:spcPts val="800"/>
              </a:spcBef>
              <a:spcAft>
                <a:spcPts val="0"/>
              </a:spcAft>
              <a:buClr>
                <a:schemeClr val="dk1"/>
              </a:buClr>
              <a:buSzPts val="450"/>
              <a:buNone/>
            </a:pPr>
            <a:r>
              <a:rPr lang="en" sz="1325"/>
              <a:t>May 3, 2023</a:t>
            </a:r>
            <a:endParaRPr sz="1325"/>
          </a:p>
        </p:txBody>
      </p:sp>
      <p:pic>
        <p:nvPicPr>
          <p:cNvPr id="93" name="Google Shape;93;p14"/>
          <p:cNvPicPr preferRelativeResize="0"/>
          <p:nvPr/>
        </p:nvPicPr>
        <p:blipFill>
          <a:blip r:embed="rId3">
            <a:alphaModFix/>
          </a:blip>
          <a:stretch>
            <a:fillRect/>
          </a:stretch>
        </p:blipFill>
        <p:spPr>
          <a:xfrm>
            <a:off x="1254900" y="0"/>
            <a:ext cx="6908476" cy="25717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Calibri"/>
              <a:buNone/>
            </a:pPr>
            <a:r>
              <a:rPr lang="en"/>
              <a:t>Chosen Dataset</a:t>
            </a:r>
            <a:endParaRPr/>
          </a:p>
        </p:txBody>
      </p:sp>
      <p:sp>
        <p:nvSpPr>
          <p:cNvPr id="99" name="Google Shape;99;p15"/>
          <p:cNvSpPr txBox="1"/>
          <p:nvPr>
            <p:ph idx="1" type="body"/>
          </p:nvPr>
        </p:nvSpPr>
        <p:spPr>
          <a:xfrm>
            <a:off x="628650" y="1369225"/>
            <a:ext cx="4174200" cy="3263400"/>
          </a:xfrm>
          <a:prstGeom prst="rect">
            <a:avLst/>
          </a:prstGeom>
          <a:noFill/>
          <a:ln>
            <a:noFill/>
          </a:ln>
        </p:spPr>
        <p:txBody>
          <a:bodyPr anchorCtr="0" anchor="t" bIns="34275" lIns="68575" spcFirstLastPara="1" rIns="68575" wrap="square" tIns="34275">
            <a:normAutofit fontScale="92500" lnSpcReduction="20000"/>
          </a:bodyPr>
          <a:lstStyle/>
          <a:p>
            <a:pPr indent="-143827" lvl="0" marL="177800" rtl="0" algn="l">
              <a:lnSpc>
                <a:spcPct val="90000"/>
              </a:lnSpc>
              <a:spcBef>
                <a:spcPts val="0"/>
              </a:spcBef>
              <a:spcAft>
                <a:spcPts val="0"/>
              </a:spcAft>
              <a:buClr>
                <a:schemeClr val="dk1"/>
              </a:buClr>
              <a:buSzPct val="100000"/>
              <a:buChar char="●"/>
            </a:pPr>
            <a:r>
              <a:rPr lang="en">
                <a:solidFill>
                  <a:srgbClr val="274863"/>
                </a:solidFill>
                <a:uFill>
                  <a:noFill/>
                </a:uFill>
                <a:hlinkClick r:id="rId3">
                  <a:extLst>
                    <a:ext uri="{A12FA001-AC4F-418D-AE19-62706E023703}">
                      <ahyp:hlinkClr val="tx"/>
                    </a:ext>
                  </a:extLst>
                </a:hlinkClick>
              </a:rPr>
              <a:t>Summary data on annual food imports, values and volume by food category and source country, 1999-2022</a:t>
            </a:r>
            <a:endParaRPr/>
          </a:p>
          <a:p>
            <a:pPr indent="-161448" lvl="0" marL="177800" rtl="0" algn="l">
              <a:lnSpc>
                <a:spcPct val="90000"/>
              </a:lnSpc>
              <a:spcBef>
                <a:spcPts val="800"/>
              </a:spcBef>
              <a:spcAft>
                <a:spcPts val="0"/>
              </a:spcAft>
              <a:buClr>
                <a:schemeClr val="dk1"/>
              </a:buClr>
              <a:buSzPct val="116666"/>
              <a:buChar char="●"/>
            </a:pPr>
            <a:r>
              <a:rPr lang="en"/>
              <a:t>Source: USDA Economic Research Service</a:t>
            </a:r>
            <a:endParaRPr/>
          </a:p>
          <a:p>
            <a:pPr indent="-161448" lvl="0" marL="177800" rtl="0" algn="l">
              <a:lnSpc>
                <a:spcPct val="90000"/>
              </a:lnSpc>
              <a:spcBef>
                <a:spcPts val="800"/>
              </a:spcBef>
              <a:spcAft>
                <a:spcPts val="0"/>
              </a:spcAft>
              <a:buClr>
                <a:schemeClr val="dk1"/>
              </a:buClr>
              <a:buSzPct val="116666"/>
              <a:buChar char="●"/>
            </a:pPr>
            <a:r>
              <a:rPr lang="en"/>
              <a:t>Units of Analysis: Food Import Value by country/food group, Food Import Volume by country/food group</a:t>
            </a:r>
            <a:endParaRPr/>
          </a:p>
          <a:p>
            <a:pPr indent="-161448" lvl="0" marL="177800" rtl="0" algn="l">
              <a:lnSpc>
                <a:spcPct val="90000"/>
              </a:lnSpc>
              <a:spcBef>
                <a:spcPts val="800"/>
              </a:spcBef>
              <a:spcAft>
                <a:spcPts val="0"/>
              </a:spcAft>
              <a:buClr>
                <a:schemeClr val="dk1"/>
              </a:buClr>
              <a:buSzPct val="116666"/>
              <a:buChar char="●"/>
            </a:pPr>
            <a:r>
              <a:rPr lang="en"/>
              <a:t>Geographic Scope of Dataset: Worldwide</a:t>
            </a:r>
            <a:endParaRPr/>
          </a:p>
          <a:p>
            <a:pPr indent="-120332" lvl="0" marL="177800" rtl="0" algn="l">
              <a:lnSpc>
                <a:spcPct val="90000"/>
              </a:lnSpc>
              <a:spcBef>
                <a:spcPts val="800"/>
              </a:spcBef>
              <a:spcAft>
                <a:spcPts val="0"/>
              </a:spcAft>
              <a:buSzPct val="77777"/>
              <a:buChar char="●"/>
            </a:pPr>
            <a:r>
              <a:rPr lang="en"/>
              <a:t>Time Frame of Dataset: 1999-2022</a:t>
            </a:r>
            <a:endParaRPr/>
          </a:p>
          <a:p>
            <a:pPr indent="-161448" lvl="0" marL="177800" rtl="0" algn="l">
              <a:lnSpc>
                <a:spcPct val="90000"/>
              </a:lnSpc>
              <a:spcBef>
                <a:spcPts val="800"/>
              </a:spcBef>
              <a:spcAft>
                <a:spcPts val="0"/>
              </a:spcAft>
              <a:buClr>
                <a:schemeClr val="dk1"/>
              </a:buClr>
              <a:buSzPct val="116666"/>
              <a:buChar char="●"/>
            </a:pPr>
            <a:r>
              <a:rPr lang="en"/>
              <a:t>Total Number of Observations: 15384</a:t>
            </a:r>
            <a:endParaRPr/>
          </a:p>
          <a:p>
            <a:pPr indent="-120332" lvl="0" marL="177800" rtl="0" algn="l">
              <a:lnSpc>
                <a:spcPct val="90000"/>
              </a:lnSpc>
              <a:spcBef>
                <a:spcPts val="1200"/>
              </a:spcBef>
              <a:spcAft>
                <a:spcPts val="1200"/>
              </a:spcAft>
              <a:buSzPct val="77777"/>
              <a:buChar char="●"/>
            </a:pPr>
            <a:r>
              <a:rPr lang="en"/>
              <a:t>Observations Used: 14 </a:t>
            </a:r>
            <a:endParaRPr/>
          </a:p>
        </p:txBody>
      </p:sp>
      <p:pic>
        <p:nvPicPr>
          <p:cNvPr id="100" name="Google Shape;100;p15"/>
          <p:cNvPicPr preferRelativeResize="0"/>
          <p:nvPr/>
        </p:nvPicPr>
        <p:blipFill>
          <a:blip r:embed="rId4">
            <a:alphaModFix/>
          </a:blip>
          <a:stretch>
            <a:fillRect/>
          </a:stretch>
        </p:blipFill>
        <p:spPr>
          <a:xfrm>
            <a:off x="4955250" y="633650"/>
            <a:ext cx="4036350" cy="38762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Calibri"/>
              <a:buNone/>
            </a:pPr>
            <a:r>
              <a:rPr lang="en"/>
              <a:t>Motivation and research question</a:t>
            </a:r>
            <a:endParaRPr/>
          </a:p>
        </p:txBody>
      </p:sp>
      <p:sp>
        <p:nvSpPr>
          <p:cNvPr id="106" name="Google Shape;106;p16"/>
          <p:cNvSpPr txBox="1"/>
          <p:nvPr>
            <p:ph idx="1" type="body"/>
          </p:nvPr>
        </p:nvSpPr>
        <p:spPr>
          <a:xfrm>
            <a:off x="628650" y="1369225"/>
            <a:ext cx="3270000" cy="3263400"/>
          </a:xfrm>
          <a:prstGeom prst="rect">
            <a:avLst/>
          </a:prstGeom>
          <a:noFill/>
          <a:ln>
            <a:noFill/>
          </a:ln>
        </p:spPr>
        <p:txBody>
          <a:bodyPr anchorCtr="0" anchor="t" bIns="34275" lIns="68575" spcFirstLastPara="1" rIns="68575" wrap="square" tIns="34275">
            <a:normAutofit lnSpcReduction="20000"/>
          </a:bodyPr>
          <a:lstStyle/>
          <a:p>
            <a:pPr indent="-171450" lvl="0" marL="177800" rtl="0" algn="l">
              <a:lnSpc>
                <a:spcPct val="90000"/>
              </a:lnSpc>
              <a:spcBef>
                <a:spcPts val="0"/>
              </a:spcBef>
              <a:spcAft>
                <a:spcPts val="0"/>
              </a:spcAft>
              <a:buClr>
                <a:schemeClr val="dk1"/>
              </a:buClr>
              <a:buSzPts val="2100"/>
              <a:buChar char="●"/>
            </a:pPr>
            <a:r>
              <a:rPr lang="en"/>
              <a:t>Food import values, in </a:t>
            </a:r>
            <a:r>
              <a:rPr lang="en"/>
              <a:t>theory, should be related by their means of production. These import values are important to everyone, as these values affect the cost of groceries and goods that all people consume to survive.</a:t>
            </a:r>
            <a:endParaRPr/>
          </a:p>
          <a:p>
            <a:pPr indent="-171450" lvl="0" marL="177800" rtl="0" algn="l">
              <a:lnSpc>
                <a:spcPct val="90000"/>
              </a:lnSpc>
              <a:spcBef>
                <a:spcPts val="800"/>
              </a:spcBef>
              <a:spcAft>
                <a:spcPts val="0"/>
              </a:spcAft>
              <a:buClr>
                <a:schemeClr val="dk1"/>
              </a:buClr>
              <a:buSzPts val="2100"/>
              <a:buChar char="●"/>
            </a:pPr>
            <a:r>
              <a:rPr lang="en"/>
              <a:t>How do food imports relate to one another when comparing </a:t>
            </a:r>
            <a:r>
              <a:rPr lang="en"/>
              <a:t>value, volume, </a:t>
            </a:r>
            <a:r>
              <a:rPr lang="en"/>
              <a:t>country, and/or related sources of production?</a:t>
            </a:r>
            <a:endParaRPr/>
          </a:p>
          <a:p>
            <a:pPr indent="-38100" lvl="0" marL="177800" rtl="0" algn="l">
              <a:lnSpc>
                <a:spcPct val="90000"/>
              </a:lnSpc>
              <a:spcBef>
                <a:spcPts val="800"/>
              </a:spcBef>
              <a:spcAft>
                <a:spcPts val="1200"/>
              </a:spcAft>
              <a:buClr>
                <a:schemeClr val="dk1"/>
              </a:buClr>
              <a:buSzPts val="2100"/>
              <a:buNone/>
            </a:pPr>
            <a:r>
              <a:t/>
            </a:r>
            <a:endParaRPr/>
          </a:p>
        </p:txBody>
      </p:sp>
      <p:pic>
        <p:nvPicPr>
          <p:cNvPr id="107" name="Google Shape;107;p16"/>
          <p:cNvPicPr preferRelativeResize="0"/>
          <p:nvPr/>
        </p:nvPicPr>
        <p:blipFill>
          <a:blip r:embed="rId3">
            <a:alphaModFix/>
          </a:blip>
          <a:stretch>
            <a:fillRect/>
          </a:stretch>
        </p:blipFill>
        <p:spPr>
          <a:xfrm>
            <a:off x="3898650" y="1486641"/>
            <a:ext cx="4940550" cy="302855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Calibri"/>
              <a:buNone/>
            </a:pPr>
            <a:r>
              <a:rPr lang="en"/>
              <a:t>Variables, hypotheses, and methods</a:t>
            </a:r>
            <a:endParaRPr/>
          </a:p>
        </p:txBody>
      </p:sp>
      <p:sp>
        <p:nvSpPr>
          <p:cNvPr id="113" name="Google Shape;113;p17"/>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p>
            <a:pPr indent="-209550" lvl="0" marL="177800" rtl="0" algn="l">
              <a:lnSpc>
                <a:spcPct val="90000"/>
              </a:lnSpc>
              <a:spcBef>
                <a:spcPts val="0"/>
              </a:spcBef>
              <a:spcAft>
                <a:spcPts val="0"/>
              </a:spcAft>
              <a:buClr>
                <a:schemeClr val="dk1"/>
              </a:buClr>
              <a:buSzPts val="2300"/>
              <a:buChar char="●"/>
            </a:pPr>
            <a:r>
              <a:rPr lang="en" sz="2000"/>
              <a:t>Variables: Food import value (dependent variable), food import volume (independent variable)</a:t>
            </a:r>
            <a:endParaRPr sz="2000"/>
          </a:p>
          <a:p>
            <a:pPr indent="-209550" lvl="0" marL="177800" rtl="0" algn="l">
              <a:lnSpc>
                <a:spcPct val="90000"/>
              </a:lnSpc>
              <a:spcBef>
                <a:spcPts val="800"/>
              </a:spcBef>
              <a:spcAft>
                <a:spcPts val="0"/>
              </a:spcAft>
              <a:buClr>
                <a:schemeClr val="dk1"/>
              </a:buClr>
              <a:buSzPts val="2300"/>
              <a:buChar char="●"/>
            </a:pPr>
            <a:r>
              <a:rPr lang="en" sz="2000"/>
              <a:t>Null Hypothesis: In 2022, there was no association between food import value and food import volume</a:t>
            </a:r>
            <a:endParaRPr sz="2000"/>
          </a:p>
          <a:p>
            <a:pPr indent="-209550" lvl="0" marL="177800" rtl="0" algn="l">
              <a:spcBef>
                <a:spcPts val="800"/>
              </a:spcBef>
              <a:spcAft>
                <a:spcPts val="0"/>
              </a:spcAft>
              <a:buSzPts val="2300"/>
              <a:buChar char="●"/>
            </a:pPr>
            <a:r>
              <a:rPr lang="en" sz="2000"/>
              <a:t>Alternative Hypothesis</a:t>
            </a:r>
            <a:r>
              <a:rPr lang="en" sz="2000"/>
              <a:t>: In 2022, there was an association between food import value and food import volume</a:t>
            </a:r>
            <a:endParaRPr sz="2000"/>
          </a:p>
          <a:p>
            <a:pPr indent="-203200" lvl="1" marL="520700" rtl="0" algn="l">
              <a:lnSpc>
                <a:spcPct val="90000"/>
              </a:lnSpc>
              <a:spcBef>
                <a:spcPts val="400"/>
              </a:spcBef>
              <a:spcAft>
                <a:spcPts val="0"/>
              </a:spcAft>
              <a:buClr>
                <a:schemeClr val="dk1"/>
              </a:buClr>
              <a:buSzPts val="2200"/>
              <a:buChar char="○"/>
            </a:pPr>
            <a:r>
              <a:rPr lang="en" sz="1800"/>
              <a:t>Simple linear regression hypothesis test</a:t>
            </a:r>
            <a:endParaRPr sz="1800"/>
          </a:p>
          <a:p>
            <a:pPr indent="-63500" lvl="1" marL="520700" rtl="0" algn="l">
              <a:lnSpc>
                <a:spcPct val="90000"/>
              </a:lnSpc>
              <a:spcBef>
                <a:spcPts val="400"/>
              </a:spcBef>
              <a:spcAft>
                <a:spcPts val="1200"/>
              </a:spcAft>
              <a:buClr>
                <a:schemeClr val="dk1"/>
              </a:buClr>
              <a:buSzPts val="18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8"/>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Calibri"/>
              <a:buNone/>
            </a:pPr>
            <a:r>
              <a:rPr lang="en"/>
              <a:t>Preliminary results</a:t>
            </a:r>
            <a:endParaRPr/>
          </a:p>
        </p:txBody>
      </p:sp>
      <p:sp>
        <p:nvSpPr>
          <p:cNvPr id="119" name="Google Shape;119;p18"/>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lnSpcReduction="10000"/>
          </a:bodyPr>
          <a:lstStyle/>
          <a:p>
            <a:pPr indent="0" lvl="0" marL="0" rtl="0" algn="l">
              <a:lnSpc>
                <a:spcPct val="90000"/>
              </a:lnSpc>
              <a:spcBef>
                <a:spcPts val="800"/>
              </a:spcBef>
              <a:spcAft>
                <a:spcPts val="0"/>
              </a:spcAft>
              <a:buNone/>
            </a:pPr>
            <a:r>
              <a:t/>
            </a:r>
            <a:endParaRPr/>
          </a:p>
          <a:p>
            <a:pPr indent="0" lvl="0" marL="0" rtl="0" algn="l">
              <a:lnSpc>
                <a:spcPct val="90000"/>
              </a:lnSpc>
              <a:spcBef>
                <a:spcPts val="800"/>
              </a:spcBef>
              <a:spcAft>
                <a:spcPts val="0"/>
              </a:spcAft>
              <a:buNone/>
            </a:pPr>
            <a:r>
              <a:t/>
            </a:r>
            <a:endParaRPr/>
          </a:p>
          <a:p>
            <a:pPr indent="0" lvl="0" marL="0" rtl="0" algn="l">
              <a:lnSpc>
                <a:spcPct val="90000"/>
              </a:lnSpc>
              <a:spcBef>
                <a:spcPts val="800"/>
              </a:spcBef>
              <a:spcAft>
                <a:spcPts val="0"/>
              </a:spcAft>
              <a:buNone/>
            </a:pPr>
            <a:r>
              <a:t/>
            </a:r>
            <a:endParaRPr/>
          </a:p>
          <a:p>
            <a:pPr indent="0" lvl="0" marL="0" rtl="0" algn="l">
              <a:lnSpc>
                <a:spcPct val="90000"/>
              </a:lnSpc>
              <a:spcBef>
                <a:spcPts val="800"/>
              </a:spcBef>
              <a:spcAft>
                <a:spcPts val="0"/>
              </a:spcAft>
              <a:buNone/>
            </a:pPr>
            <a:r>
              <a:t/>
            </a:r>
            <a:endParaRPr/>
          </a:p>
          <a:p>
            <a:pPr indent="0" lvl="0" marL="0" rtl="0" algn="l">
              <a:lnSpc>
                <a:spcPct val="90000"/>
              </a:lnSpc>
              <a:spcBef>
                <a:spcPts val="800"/>
              </a:spcBef>
              <a:spcAft>
                <a:spcPts val="0"/>
              </a:spcAft>
              <a:buNone/>
            </a:pPr>
            <a:r>
              <a:t/>
            </a:r>
            <a:endParaRPr/>
          </a:p>
          <a:p>
            <a:pPr indent="0" lvl="0" marL="0" rtl="0" algn="l">
              <a:lnSpc>
                <a:spcPct val="90000"/>
              </a:lnSpc>
              <a:spcBef>
                <a:spcPts val="800"/>
              </a:spcBef>
              <a:spcAft>
                <a:spcPts val="0"/>
              </a:spcAft>
              <a:buNone/>
            </a:pPr>
            <a:r>
              <a:t/>
            </a:r>
            <a:endParaRPr/>
          </a:p>
          <a:p>
            <a:pPr indent="0" lvl="0" marL="0" rtl="0" algn="l">
              <a:lnSpc>
                <a:spcPct val="90000"/>
              </a:lnSpc>
              <a:spcBef>
                <a:spcPts val="800"/>
              </a:spcBef>
              <a:spcAft>
                <a:spcPts val="0"/>
              </a:spcAft>
              <a:buNone/>
            </a:pPr>
            <a:r>
              <a:t/>
            </a:r>
            <a:endParaRPr/>
          </a:p>
          <a:p>
            <a:pPr indent="0" lvl="0" marL="0" rtl="0" algn="l">
              <a:lnSpc>
                <a:spcPct val="90000"/>
              </a:lnSpc>
              <a:spcBef>
                <a:spcPts val="800"/>
              </a:spcBef>
              <a:spcAft>
                <a:spcPts val="0"/>
              </a:spcAft>
              <a:buNone/>
            </a:pPr>
            <a:r>
              <a:t/>
            </a:r>
            <a:endParaRPr/>
          </a:p>
          <a:p>
            <a:pPr indent="0" lvl="0" marL="0" rtl="0" algn="l">
              <a:lnSpc>
                <a:spcPct val="90000"/>
              </a:lnSpc>
              <a:spcBef>
                <a:spcPts val="800"/>
              </a:spcBef>
              <a:spcAft>
                <a:spcPts val="0"/>
              </a:spcAft>
              <a:buNone/>
            </a:pPr>
            <a:r>
              <a:rPr lang="en"/>
              <a:t>Alpha level = 0.05, P-value &gt; alpha, fail to reject the null hypothesis</a:t>
            </a:r>
            <a:endParaRPr/>
          </a:p>
          <a:p>
            <a:pPr indent="-38100" lvl="0" marL="177800" rtl="0" algn="l">
              <a:lnSpc>
                <a:spcPct val="90000"/>
              </a:lnSpc>
              <a:spcBef>
                <a:spcPts val="800"/>
              </a:spcBef>
              <a:spcAft>
                <a:spcPts val="1200"/>
              </a:spcAft>
              <a:buClr>
                <a:schemeClr val="dk1"/>
              </a:buClr>
              <a:buSzPts val="2100"/>
              <a:buNone/>
            </a:pPr>
            <a:r>
              <a:t/>
            </a:r>
            <a:endParaRPr/>
          </a:p>
        </p:txBody>
      </p:sp>
      <p:pic>
        <p:nvPicPr>
          <p:cNvPr id="120" name="Google Shape;120;p18"/>
          <p:cNvPicPr preferRelativeResize="0"/>
          <p:nvPr/>
        </p:nvPicPr>
        <p:blipFill>
          <a:blip r:embed="rId3">
            <a:alphaModFix/>
          </a:blip>
          <a:stretch>
            <a:fillRect/>
          </a:stretch>
        </p:blipFill>
        <p:spPr>
          <a:xfrm>
            <a:off x="1331400" y="1369225"/>
            <a:ext cx="6481199" cy="2509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Citation</a:t>
            </a:r>
            <a:endParaRPr/>
          </a:p>
        </p:txBody>
      </p:sp>
      <p:sp>
        <p:nvSpPr>
          <p:cNvPr id="126" name="Google Shape;126;p19"/>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spcBef>
                <a:spcPts val="800"/>
              </a:spcBef>
              <a:spcAft>
                <a:spcPts val="1200"/>
              </a:spcAft>
              <a:buNone/>
            </a:pPr>
            <a:r>
              <a:rPr lang="en"/>
              <a:t>https://www.ers.usda.gov/data-products/u-s-food-imports/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